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602" r:id="rId2"/>
    <p:sldId id="256" r:id="rId3"/>
    <p:sldId id="603" r:id="rId4"/>
    <p:sldId id="567" r:id="rId5"/>
    <p:sldId id="591" r:id="rId6"/>
    <p:sldId id="575" r:id="rId7"/>
    <p:sldId id="593" r:id="rId8"/>
    <p:sldId id="592" r:id="rId9"/>
    <p:sldId id="574" r:id="rId10"/>
    <p:sldId id="587" r:id="rId11"/>
    <p:sldId id="588" r:id="rId12"/>
    <p:sldId id="589" r:id="rId13"/>
    <p:sldId id="568" r:id="rId14"/>
    <p:sldId id="578" r:id="rId15"/>
    <p:sldId id="442" r:id="rId16"/>
    <p:sldId id="569" r:id="rId17"/>
    <p:sldId id="547" r:id="rId18"/>
    <p:sldId id="576" r:id="rId19"/>
    <p:sldId id="585" r:id="rId20"/>
    <p:sldId id="599" r:id="rId21"/>
    <p:sldId id="583" r:id="rId22"/>
    <p:sldId id="581" r:id="rId23"/>
    <p:sldId id="580" r:id="rId24"/>
    <p:sldId id="584" r:id="rId25"/>
    <p:sldId id="586" r:id="rId26"/>
    <p:sldId id="544" r:id="rId27"/>
    <p:sldId id="419" r:id="rId28"/>
    <p:sldId id="421" r:id="rId29"/>
    <p:sldId id="425" r:id="rId30"/>
    <p:sldId id="258" r:id="rId31"/>
    <p:sldId id="590" r:id="rId32"/>
    <p:sldId id="594" r:id="rId33"/>
    <p:sldId id="595" r:id="rId34"/>
    <p:sldId id="597" r:id="rId35"/>
    <p:sldId id="598" r:id="rId36"/>
    <p:sldId id="601" r:id="rId37"/>
    <p:sldId id="600" r:id="rId38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sektion" id="{767BE24A-51C5-450E-8ABA-402970D0F511}">
          <p14:sldIdLst>
            <p14:sldId id="602"/>
            <p14:sldId id="256"/>
            <p14:sldId id="603"/>
            <p14:sldId id="567"/>
            <p14:sldId id="591"/>
            <p14:sldId id="575"/>
            <p14:sldId id="593"/>
            <p14:sldId id="592"/>
            <p14:sldId id="574"/>
            <p14:sldId id="587"/>
            <p14:sldId id="588"/>
            <p14:sldId id="589"/>
            <p14:sldId id="568"/>
            <p14:sldId id="578"/>
            <p14:sldId id="442"/>
            <p14:sldId id="569"/>
            <p14:sldId id="547"/>
            <p14:sldId id="576"/>
            <p14:sldId id="585"/>
            <p14:sldId id="599"/>
            <p14:sldId id="583"/>
            <p14:sldId id="581"/>
            <p14:sldId id="580"/>
            <p14:sldId id="584"/>
            <p14:sldId id="586"/>
            <p14:sldId id="544"/>
            <p14:sldId id="419"/>
            <p14:sldId id="421"/>
            <p14:sldId id="425"/>
            <p14:sldId id="258"/>
            <p14:sldId id="590"/>
            <p14:sldId id="594"/>
            <p14:sldId id="595"/>
            <p14:sldId id="597"/>
            <p14:sldId id="598"/>
            <p14:sldId id="601"/>
            <p14:sldId id="600"/>
          </p14:sldIdLst>
        </p14:section>
        <p14:section name="Haveæstetik" id="{BEF07DCE-E559-446E-BBAC-532BB97E7988}">
          <p14:sldIdLst/>
        </p14:section>
        <p14:section name="7 Havetiltag" id="{476AB75F-847A-4176-8DBA-1C20AD1B131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04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3B3A"/>
    <a:srgbClr val="006776"/>
    <a:srgbClr val="90AE7C"/>
    <a:srgbClr val="56682E"/>
    <a:srgbClr val="41562B"/>
    <a:srgbClr val="B2D1D6"/>
    <a:srgbClr val="FFFFFF"/>
    <a:srgbClr val="9EAC9A"/>
    <a:srgbClr val="807B40"/>
    <a:srgbClr val="BFC8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265" autoAdjust="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>
        <p:guide orient="horz" pos="2160"/>
        <p:guide pos="3046"/>
      </p:guideLst>
    </p:cSldViewPr>
  </p:slideViewPr>
  <p:outlineViewPr>
    <p:cViewPr>
      <p:scale>
        <a:sx n="33" d="100"/>
        <a:sy n="33" d="100"/>
      </p:scale>
      <p:origin x="0" y="-140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05FF3-74B1-4AD7-8693-CDB7D4587F2A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10CB6-8C0E-4020-B99F-AA049FF672C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935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EB012-C67D-4875-A082-22A3BADE3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61748674-2F72-42EF-9577-7DC2B0A7F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5EFE74C-657F-415E-9E7B-EF8B66059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B72E50-F81B-4E90-A267-EC5D6EEEE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026B938D-C696-493C-B6CB-DAE6E24AF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85388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EC646D-4CE2-4F52-90F6-EB94E2F9C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38A16F-A7AB-43D1-A46A-25949CC435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A1C1B39-7564-4EC4-9207-7BE173AA29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3BF0FEE5-909A-4FB5-BA60-714078CA4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F42936A-9AD8-4A6D-9DF7-476E8D314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3478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385BCA-8B48-4485-9452-BCAF12B75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7DF3057-9C0D-4D4D-AF8B-5E17790D3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87026D1-C08C-473C-A8E4-7DC7336BB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25327EB-F06B-4760-AF4A-5DDAC9A63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C464B9B-92E5-474F-A759-8694834C6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19341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82D59E-D996-4C16-B2EE-4999F1EF0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DF8235C-222D-410E-A3B6-C61CB0285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5B6E3828-B922-4E89-8580-FED3224815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3EC5178-C707-459F-9F68-701B14D68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05F205D-2643-4AAD-8B3A-CBFB7A931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FEB737A-7D36-47A5-ABCD-C9118601F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14710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1656BE-3F34-4259-8592-C71D585BC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9F42CC42-2A36-4D50-B11A-B6428EF929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A2E8F094-6557-493D-8CFB-69D21F3D1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E2FE5A93-6D74-44B0-A9B7-C891698146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3FFAB3A-019C-4289-9CCB-1A6EEF7C2A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FF776780-2A88-429B-8046-C32C20E6E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3C9A0C44-804A-4F7D-9617-8FE80534C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EA2B1D6-BA3C-403F-87D8-0C6FF3F9A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5336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BC1B7A-9270-4DF8-BA8C-DF5FAEAA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70356CB-0684-4EA6-8183-CF33E9BBD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022C9CC0-A639-458D-BE49-D60C28F7D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87A348CB-1284-4D85-9F2E-3E57D53BF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22379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E96A227E-BDEB-49FC-BCB5-19F08314C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2676776-8555-44D3-A3DE-A5C4ADB7C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3B0378E5-90FC-47BE-94FD-A81E02856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804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28D45A-B5C7-44AA-9610-392434C01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935F4BE-2D59-4C15-8071-3037E8BDCA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B736CE7-0DDA-4B2C-8EC5-7BA26B02AE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DEE5E36-00E2-462A-8D20-B3DD8E98A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8E2C570C-AAD6-4A77-9027-12916D87C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CBFAA2E-492D-4877-8FCE-3A97F5D47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04859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4B7864-E5E6-45C3-A08F-6C4CAF50B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7D08E601-543E-45D3-B312-265EAD3905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76C78BC-DC5E-4010-AD36-4E9EE8FB6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15990667-80DC-4D39-8232-BDC28CDA0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55F6BEC6-F070-4265-93BE-E31B5DCA5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CAD2F5B-83BE-47E5-91E4-56C6EA71D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57400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67873-CD3A-4741-9B81-606512D0F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B7447E36-71A3-400F-BD86-3EC58499CF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6B3D4A3-9463-4C3D-B1CD-7783559F2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4809FED-AF50-4CFE-953E-E9674BF4D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AE85513-00C0-40A4-ABE3-3AC15637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392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FF0536B6-AD03-445E-9AC6-B2E4596A57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69652D6-B0AB-4BD2-8BD7-F98A34CC1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7AB8E9-FA06-4116-B41B-357B38E2F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B0BABA0-6136-45EF-AE8A-1E867106A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FA344250-C464-4853-8A8B-6DF7B53B1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88821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EE7AE898-528B-48CF-A348-E179B942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91A88F4-28B1-4BF8-B77A-24788E1F4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07956AC-0AD0-4053-99D4-0E896DB90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CDC78-D3C2-4823-91C6-DFBD3B9DAF97}" type="datetimeFigureOut">
              <a:rPr lang="da-DK" smtClean="0"/>
              <a:t>19-03-2021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964B6B2-120F-41E6-883E-8D6BD62B21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ADB137D-45B9-41FC-8356-6A2BF64B1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BBB55-31D1-4104-854F-14514850D22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809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95E4F-D001-4DBA-83ED-BAA32B215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29882" y="2123440"/>
            <a:ext cx="11379238" cy="3201035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VELKOMMEN TIL</a:t>
            </a:r>
            <a:br>
              <a:rPr lang="en-US" sz="4000" b="1" dirty="0">
                <a:solidFill>
                  <a:srgbClr val="0D3B3A"/>
                </a:solidFill>
                <a:latin typeface="Century Gothic" panose="020B0502020202020204" pitchFamily="34" charset="0"/>
              </a:rPr>
            </a:br>
            <a:br>
              <a:rPr lang="en-US" sz="4000" b="1" dirty="0">
                <a:solidFill>
                  <a:srgbClr val="0D3B3A"/>
                </a:solidFill>
                <a:latin typeface="Century Gothic" panose="020B0502020202020204" pitchFamily="34" charset="0"/>
              </a:rPr>
            </a:br>
            <a:r>
              <a:rPr lang="en-US" sz="4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GENERALFORSAMLING I LANDSFORENINGN PRAKTISK ØKOLOGI </a:t>
            </a:r>
            <a:br>
              <a:rPr lang="en-US" sz="4000" b="1" dirty="0">
                <a:solidFill>
                  <a:srgbClr val="0D3B3A"/>
                </a:solidFill>
                <a:latin typeface="Century Gothic" panose="020B0502020202020204" pitchFamily="34" charset="0"/>
              </a:rPr>
            </a:br>
            <a:r>
              <a:rPr lang="en-US" sz="4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2021</a:t>
            </a:r>
            <a:endParaRPr lang="da-DK" sz="4000" b="1" dirty="0">
              <a:solidFill>
                <a:srgbClr val="0D3B3A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Vild natur hvor du bor | Vores Natur">
            <a:extLst>
              <a:ext uri="{FF2B5EF4-FFF2-40B4-BE49-F238E27FC236}">
                <a16:creationId xmlns:a16="http://schemas.microsoft.com/office/drawing/2014/main" id="{BBC976FB-859B-483A-A950-D81A17AD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8840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Vild natur hvor du bor | Vores Natur">
            <a:extLst>
              <a:ext uri="{FF2B5EF4-FFF2-40B4-BE49-F238E27FC236}">
                <a16:creationId xmlns:a16="http://schemas.microsoft.com/office/drawing/2014/main" id="{BBC976FB-859B-483A-A950-D81A17AD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582" y="11430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42BED899-4953-46CA-AFD6-69913B3ECA0B}"/>
              </a:ext>
            </a:extLst>
          </p:cNvPr>
          <p:cNvSpPr txBox="1"/>
          <p:nvPr/>
        </p:nvSpPr>
        <p:spPr>
          <a:xfrm>
            <a:off x="1714500" y="2286000"/>
            <a:ext cx="81724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rgbClr val="0D3B3A"/>
                </a:solidFill>
              </a:rPr>
              <a:t>DAGSORDENEN TIL GENERALFORSAMLINGEN INDEHOLDER FØLGENDE PUNKTER:</a:t>
            </a:r>
          </a:p>
          <a:p>
            <a:endParaRPr lang="da-DK" dirty="0">
              <a:solidFill>
                <a:srgbClr val="0D3B3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D3B3A"/>
                </a:solidFill>
              </a:rPr>
              <a:t>Godkendelse af dagsorden.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D3B3A"/>
                </a:solidFill>
              </a:rPr>
              <a:t>Valg af dirigent og referent.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D3B3A"/>
                </a:solidFill>
              </a:rPr>
              <a:t>Bestyrelsens beretning og godkendelse.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D3B3A"/>
                </a:solidFill>
              </a:rPr>
              <a:t>Forelæggelse og godkendelse af revideret regnskab.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D3B3A"/>
                </a:solidFill>
              </a:rPr>
              <a:t>Forelæggelse og godkendelse af budget samt fastsættelse af kontingent.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D3B3A"/>
                </a:solidFill>
              </a:rPr>
              <a:t>Valg til bestyrelsen og valg af 2 suppleanter (det meddeles i indkaldelsen, hvem der er på valg).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D3B3A"/>
                </a:solidFill>
              </a:rPr>
              <a:t>Valg af revisor og revisorsuppleant.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 err="1">
                <a:solidFill>
                  <a:srgbClr val="0D3B3A"/>
                </a:solidFill>
              </a:rPr>
              <a:t>Indkomment</a:t>
            </a:r>
            <a:r>
              <a:rPr lang="da-DK" dirty="0">
                <a:solidFill>
                  <a:srgbClr val="0D3B3A"/>
                </a:solidFill>
              </a:rPr>
              <a:t> forslag v </a:t>
            </a:r>
            <a:r>
              <a:rPr lang="da-DK" dirty="0" err="1">
                <a:solidFill>
                  <a:srgbClr val="0D3B3A"/>
                </a:solidFill>
              </a:rPr>
              <a:t>Ann-Sofie</a:t>
            </a:r>
            <a:r>
              <a:rPr lang="da-DK" dirty="0">
                <a:solidFill>
                  <a:srgbClr val="0D3B3A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>
                <a:solidFill>
                  <a:srgbClr val="0D3B3A"/>
                </a:solidFill>
              </a:rPr>
              <a:t>Eventuelt.</a:t>
            </a:r>
            <a:br>
              <a:rPr lang="da-DK" dirty="0"/>
            </a:b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16075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95E4F-D001-4DBA-83ED-BAA32B215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29882" y="2123440"/>
            <a:ext cx="11379238" cy="2458720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BESTYRELSEN BERETNING 2020</a:t>
            </a:r>
            <a:endParaRPr lang="da-DK" sz="6600" b="1" dirty="0">
              <a:solidFill>
                <a:srgbClr val="0D3B3A"/>
              </a:solidFill>
              <a:latin typeface="Century Gothic" panose="020B0502020202020204" pitchFamily="34" charset="0"/>
            </a:endParaRPr>
          </a:p>
        </p:txBody>
      </p:sp>
      <p:pic>
        <p:nvPicPr>
          <p:cNvPr id="8" name="Picture 2" descr="Vild natur hvor du bor | Vores Natur">
            <a:extLst>
              <a:ext uri="{FF2B5EF4-FFF2-40B4-BE49-F238E27FC236}">
                <a16:creationId xmlns:a16="http://schemas.microsoft.com/office/drawing/2014/main" id="{BBC976FB-859B-483A-A950-D81A17AD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1419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spd="med">
        <p159:morph option="byObject"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EAD01EA7-AC16-447B-A797-E5970DB701C9}"/>
              </a:ext>
            </a:extLst>
          </p:cNvPr>
          <p:cNvSpPr txBox="1"/>
          <p:nvPr/>
        </p:nvSpPr>
        <p:spPr>
          <a:xfrm>
            <a:off x="2164080" y="1881308"/>
            <a:ext cx="71221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MEDLEMSTURE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FOLKEMØDET PÅ BORNHOLM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UNGDOMMENS FOLKEMØDE I KBH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MADENS FOLKEMØDE PÅ LOLLAND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NATURMØDET I HIRTSHALS.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HØSTDAGE OG MARKEDER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PRAKTISK ØKOLOGIS FESTIVAL</a:t>
            </a:r>
            <a:br>
              <a:rPr lang="da-DK" sz="2400" dirty="0">
                <a:solidFill>
                  <a:srgbClr val="00677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2400" dirty="0"/>
          </a:p>
        </p:txBody>
      </p:sp>
      <p:pic>
        <p:nvPicPr>
          <p:cNvPr id="9" name="Picture 2" descr="Vild natur hvor du bor | Vores Natur">
            <a:extLst>
              <a:ext uri="{FF2B5EF4-FFF2-40B4-BE49-F238E27FC236}">
                <a16:creationId xmlns:a16="http://schemas.microsoft.com/office/drawing/2014/main" id="{8FB7623D-2A56-4A4B-BACE-91174BF14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8645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EAD01EA7-AC16-447B-A797-E5970DB701C9}"/>
              </a:ext>
            </a:extLst>
          </p:cNvPr>
          <p:cNvSpPr txBox="1"/>
          <p:nvPr/>
        </p:nvSpPr>
        <p:spPr>
          <a:xfrm>
            <a:off x="2164080" y="1881308"/>
            <a:ext cx="712216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MEDLEMSTURE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FOLKEMØDET PÅ BORNHOLM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UNGDOMMENS FOLKEMØDE I KBH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MADENS FOLKEMØDE PÅ LOLLAND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NATURMØDET I HIRTSHALS.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HØSTDAGE OG MARKEDER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sz="2400" b="1" dirty="0">
                <a:solidFill>
                  <a:srgbClr val="0D3B3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PRAKTISK ØKOLOGIS FESTIVAL</a:t>
            </a:r>
            <a:br>
              <a:rPr lang="da-DK" sz="2400" dirty="0">
                <a:solidFill>
                  <a:srgbClr val="00677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sz="2400" dirty="0"/>
          </a:p>
        </p:txBody>
      </p:sp>
      <p:pic>
        <p:nvPicPr>
          <p:cNvPr id="5122" name="Picture 2" descr="Julefrokostsammenkomst AFLYST">
            <a:extLst>
              <a:ext uri="{FF2B5EF4-FFF2-40B4-BE49-F238E27FC236}">
                <a16:creationId xmlns:a16="http://schemas.microsoft.com/office/drawing/2014/main" id="{FA1058AE-2F45-45B8-A7AA-E4A0E33BD8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668" y="2709500"/>
            <a:ext cx="2770148" cy="319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Vild natur hvor du bor | Vores Natur">
            <a:extLst>
              <a:ext uri="{FF2B5EF4-FFF2-40B4-BE49-F238E27FC236}">
                <a16:creationId xmlns:a16="http://schemas.microsoft.com/office/drawing/2014/main" id="{7AE6E60E-3159-4DBD-9BE0-02C849C35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9896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0F8E7838-6DE5-4945-AA4A-8028B58AEA2E}"/>
              </a:ext>
            </a:extLst>
          </p:cNvPr>
          <p:cNvSpPr/>
          <p:nvPr/>
        </p:nvSpPr>
        <p:spPr>
          <a:xfrm>
            <a:off x="0" y="2044700"/>
            <a:ext cx="12192000" cy="4813300"/>
          </a:xfrm>
          <a:prstGeom prst="rect">
            <a:avLst/>
          </a:prstGeom>
          <a:solidFill>
            <a:srgbClr val="0D3B3A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da-DK" sz="44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a-DK" sz="4400" b="1" dirty="0">
              <a:solidFill>
                <a:schemeClr val="bg1"/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C33EBB2-2DE8-4E96-BAC5-AF95A985B5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7" b="35182"/>
          <a:stretch/>
        </p:blipFill>
        <p:spPr>
          <a:xfrm>
            <a:off x="-35964" y="-330200"/>
            <a:ext cx="12263928" cy="24765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43359FD-6370-4893-9502-5444118C3950}"/>
              </a:ext>
            </a:extLst>
          </p:cNvPr>
          <p:cNvSpPr txBox="1"/>
          <p:nvPr/>
        </p:nvSpPr>
        <p:spPr>
          <a:xfrm>
            <a:off x="3009900" y="2870200"/>
            <a:ext cx="650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endParaRPr lang="da-DK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042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0F8E7838-6DE5-4945-AA4A-8028B58AEA2E}"/>
              </a:ext>
            </a:extLst>
          </p:cNvPr>
          <p:cNvSpPr/>
          <p:nvPr/>
        </p:nvSpPr>
        <p:spPr>
          <a:xfrm>
            <a:off x="0" y="2044700"/>
            <a:ext cx="12192000" cy="4813300"/>
          </a:xfrm>
          <a:prstGeom prst="rect">
            <a:avLst/>
          </a:prstGeom>
          <a:solidFill>
            <a:srgbClr val="0D3B3A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da-DK" sz="44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a-DK" sz="4400" b="1" dirty="0">
              <a:solidFill>
                <a:schemeClr val="bg1"/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C33EBB2-2DE8-4E96-BAC5-AF95A985B5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7" b="35182"/>
          <a:stretch/>
        </p:blipFill>
        <p:spPr>
          <a:xfrm>
            <a:off x="-35964" y="-330200"/>
            <a:ext cx="12263928" cy="24765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43359FD-6370-4893-9502-5444118C3950}"/>
              </a:ext>
            </a:extLst>
          </p:cNvPr>
          <p:cNvSpPr txBox="1"/>
          <p:nvPr/>
        </p:nvSpPr>
        <p:spPr>
          <a:xfrm>
            <a:off x="3009900" y="2870200"/>
            <a:ext cx="650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a-DK" sz="4000" b="1" dirty="0">
                <a:solidFill>
                  <a:schemeClr val="bg1"/>
                </a:solidFill>
              </a:rPr>
              <a:t>2 FYRTÅRNSPROJEKTER</a:t>
            </a:r>
          </a:p>
        </p:txBody>
      </p:sp>
    </p:spTree>
    <p:extLst>
      <p:ext uri="{BB962C8B-B14F-4D97-AF65-F5344CB8AC3E}">
        <p14:creationId xmlns:p14="http://schemas.microsoft.com/office/powerpoint/2010/main" val="1962653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0F8E7838-6DE5-4945-AA4A-8028B58AEA2E}"/>
              </a:ext>
            </a:extLst>
          </p:cNvPr>
          <p:cNvSpPr/>
          <p:nvPr/>
        </p:nvSpPr>
        <p:spPr>
          <a:xfrm>
            <a:off x="0" y="2044700"/>
            <a:ext cx="12192000" cy="4813300"/>
          </a:xfrm>
          <a:prstGeom prst="rect">
            <a:avLst/>
          </a:prstGeom>
          <a:solidFill>
            <a:srgbClr val="0D3B3A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da-DK" sz="44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a-DK" sz="4400" b="1" dirty="0">
              <a:solidFill>
                <a:schemeClr val="bg1"/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BC33EBB2-2DE8-4E96-BAC5-AF95A985B5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7" b="35182"/>
          <a:stretch/>
        </p:blipFill>
        <p:spPr>
          <a:xfrm>
            <a:off x="-35964" y="-330200"/>
            <a:ext cx="12263928" cy="2476500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B43359FD-6370-4893-9502-5444118C3950}"/>
              </a:ext>
            </a:extLst>
          </p:cNvPr>
          <p:cNvSpPr txBox="1"/>
          <p:nvPr/>
        </p:nvSpPr>
        <p:spPr>
          <a:xfrm>
            <a:off x="3009900" y="2870200"/>
            <a:ext cx="650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a-DK" sz="4000" b="1" dirty="0">
                <a:solidFill>
                  <a:schemeClr val="bg1"/>
                </a:solidFill>
              </a:rPr>
              <a:t>2 FYRTÅRNSPROJEKTER: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a-DK" sz="4000" b="1" dirty="0">
                <a:solidFill>
                  <a:schemeClr val="bg1"/>
                </a:solidFill>
              </a:rPr>
              <a:t>VILD MAD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a-DK" sz="4000" b="1" dirty="0">
                <a:solidFill>
                  <a:schemeClr val="bg1"/>
                </a:solidFill>
              </a:rPr>
              <a:t>VILD NATUR HVOR DU BOR</a:t>
            </a:r>
          </a:p>
        </p:txBody>
      </p:sp>
    </p:spTree>
    <p:extLst>
      <p:ext uri="{BB962C8B-B14F-4D97-AF65-F5344CB8AC3E}">
        <p14:creationId xmlns:p14="http://schemas.microsoft.com/office/powerpoint/2010/main" val="13048157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0E9D1A08-F4DB-4EAC-8E6E-4A5C4F19AC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3B3A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da-DK" sz="44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a-DK" sz="44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Vores Natur">
            <a:extLst>
              <a:ext uri="{FF2B5EF4-FFF2-40B4-BE49-F238E27FC236}">
                <a16:creationId xmlns:a16="http://schemas.microsoft.com/office/drawing/2014/main" id="{DBE25BDD-4EDC-448A-8090-340C78D75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19" y="3858049"/>
            <a:ext cx="8971281" cy="299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16BBEC-FEDD-40AF-9D91-3FFC886D9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82601"/>
            <a:ext cx="6172200" cy="5378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6000" b="1" dirty="0">
                <a:solidFill>
                  <a:schemeClr val="bg1"/>
                </a:solidFill>
              </a:rPr>
              <a:t>VILD MAD</a:t>
            </a:r>
          </a:p>
          <a:p>
            <a:pPr marL="0" indent="0">
              <a:buNone/>
            </a:pPr>
            <a:r>
              <a:rPr lang="da-DK" dirty="0">
                <a:solidFill>
                  <a:schemeClr val="bg1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43736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0E9D1A08-F4DB-4EAC-8E6E-4A5C4F19AC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3B3A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da-DK" sz="44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a-DK" sz="44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Vores Natur">
            <a:extLst>
              <a:ext uri="{FF2B5EF4-FFF2-40B4-BE49-F238E27FC236}">
                <a16:creationId xmlns:a16="http://schemas.microsoft.com/office/drawing/2014/main" id="{DBE25BDD-4EDC-448A-8090-340C78D75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19" y="3858049"/>
            <a:ext cx="8971281" cy="299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16BBEC-FEDD-40AF-9D91-3FFC886D9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82601"/>
            <a:ext cx="6172200" cy="5378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6000" b="1" dirty="0">
                <a:solidFill>
                  <a:schemeClr val="bg1"/>
                </a:solidFill>
              </a:rPr>
              <a:t>VILD MAD</a:t>
            </a:r>
          </a:p>
          <a:p>
            <a:pPr marL="0" indent="0">
              <a:buNone/>
            </a:pPr>
            <a:r>
              <a:rPr lang="da-DK" dirty="0">
                <a:solidFill>
                  <a:schemeClr val="bg1"/>
                </a:solidFill>
              </a:rPr>
              <a:t>MIDDAGE OVER HELE LANDET</a:t>
            </a:r>
          </a:p>
          <a:p>
            <a:pPr marL="0" indent="0">
              <a:buNone/>
            </a:pPr>
            <a:r>
              <a:rPr lang="da-DK" dirty="0">
                <a:solidFill>
                  <a:schemeClr val="bg1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37208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0E9D1A08-F4DB-4EAC-8E6E-4A5C4F19AC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3B3A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da-DK" sz="44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a-DK" sz="44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Vores Natur">
            <a:extLst>
              <a:ext uri="{FF2B5EF4-FFF2-40B4-BE49-F238E27FC236}">
                <a16:creationId xmlns:a16="http://schemas.microsoft.com/office/drawing/2014/main" id="{DBE25BDD-4EDC-448A-8090-340C78D75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19" y="3858049"/>
            <a:ext cx="8971281" cy="299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16BBEC-FEDD-40AF-9D91-3FFC886D9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82601"/>
            <a:ext cx="6172200" cy="5378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6000" b="1" dirty="0">
                <a:solidFill>
                  <a:schemeClr val="bg1"/>
                </a:solidFill>
              </a:rPr>
              <a:t>VILD MAD</a:t>
            </a:r>
          </a:p>
          <a:p>
            <a:pPr marL="0" indent="0">
              <a:buNone/>
            </a:pPr>
            <a:r>
              <a:rPr lang="da-DK" dirty="0">
                <a:solidFill>
                  <a:schemeClr val="bg1"/>
                </a:solidFill>
              </a:rPr>
              <a:t>MIDDAGE OVER HELE LANDET</a:t>
            </a:r>
          </a:p>
          <a:p>
            <a:pPr marL="0" indent="0">
              <a:buNone/>
            </a:pPr>
            <a:r>
              <a:rPr lang="da-DK" dirty="0">
                <a:solidFill>
                  <a:schemeClr val="bg1"/>
                </a:solidFill>
              </a:rPr>
              <a:t>FLERE ARRANGEMENTER I 2021</a:t>
            </a:r>
          </a:p>
          <a:p>
            <a:pPr marL="0" indent="0">
              <a:buNone/>
            </a:pPr>
            <a:r>
              <a:rPr lang="da-DK" dirty="0">
                <a:solidFill>
                  <a:schemeClr val="bg1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85857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0E9D1A08-F4DB-4EAC-8E6E-4A5C4F19AC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3B3A">
              <a:alpha val="4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>
              <a:buNone/>
            </a:pPr>
            <a:endParaRPr lang="da-DK" sz="4400" b="1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da-DK" sz="4400" b="1" dirty="0">
              <a:solidFill>
                <a:schemeClr val="bg1"/>
              </a:solidFill>
            </a:endParaRPr>
          </a:p>
        </p:txBody>
      </p:sp>
      <p:pic>
        <p:nvPicPr>
          <p:cNvPr id="2050" name="Picture 2" descr="Vores Natur">
            <a:extLst>
              <a:ext uri="{FF2B5EF4-FFF2-40B4-BE49-F238E27FC236}">
                <a16:creationId xmlns:a16="http://schemas.microsoft.com/office/drawing/2014/main" id="{DBE25BDD-4EDC-448A-8090-340C78D75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19" y="3858049"/>
            <a:ext cx="8971281" cy="2990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216BBEC-FEDD-40AF-9D91-3FFC886D9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82601"/>
            <a:ext cx="6172200" cy="5378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6000" b="1" dirty="0">
                <a:solidFill>
                  <a:schemeClr val="bg1"/>
                </a:solidFill>
              </a:rPr>
              <a:t>VILD MAD</a:t>
            </a:r>
          </a:p>
          <a:p>
            <a:pPr marL="0" indent="0">
              <a:buNone/>
            </a:pPr>
            <a:r>
              <a:rPr lang="da-DK" dirty="0">
                <a:solidFill>
                  <a:schemeClr val="bg1"/>
                </a:solidFill>
              </a:rPr>
              <a:t>MIDDAGE OVER HELE LANDET</a:t>
            </a:r>
          </a:p>
          <a:p>
            <a:pPr marL="0" indent="0">
              <a:buNone/>
            </a:pPr>
            <a:r>
              <a:rPr lang="da-DK" dirty="0">
                <a:solidFill>
                  <a:schemeClr val="bg1"/>
                </a:solidFill>
              </a:rPr>
              <a:t>FLERE ARRANGEMENTER I 2021</a:t>
            </a:r>
          </a:p>
          <a:p>
            <a:pPr marL="0" indent="0">
              <a:buNone/>
            </a:pPr>
            <a:r>
              <a:rPr lang="da-DK" sz="2000" dirty="0">
                <a:solidFill>
                  <a:schemeClr val="bg1"/>
                </a:solidFill>
              </a:rPr>
              <a:t>		VIL DU VÆRE VÆRT? </a:t>
            </a:r>
          </a:p>
          <a:p>
            <a:pPr marL="0" indent="0">
              <a:buNone/>
            </a:pPr>
            <a:r>
              <a:rPr lang="da-DK" sz="2000" dirty="0">
                <a:solidFill>
                  <a:schemeClr val="bg1"/>
                </a:solidFill>
              </a:rPr>
              <a:t>		MIKAEL@PRAKTISKOEKOLOGI.DK</a:t>
            </a:r>
          </a:p>
          <a:p>
            <a:pPr marL="0" indent="0">
              <a:buNone/>
            </a:pPr>
            <a:r>
              <a:rPr lang="da-DK" dirty="0">
                <a:solidFill>
                  <a:schemeClr val="bg1"/>
                </a:solidFill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380648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0934A3E2-7574-43FC-B3CA-E1E242C0EF27}"/>
              </a:ext>
            </a:extLst>
          </p:cNvPr>
          <p:cNvSpPr/>
          <p:nvPr/>
        </p:nvSpPr>
        <p:spPr>
          <a:xfrm>
            <a:off x="4886928" y="0"/>
            <a:ext cx="7305072" cy="6858000"/>
          </a:xfrm>
          <a:prstGeom prst="rect">
            <a:avLst/>
          </a:prstGeom>
          <a:solidFill>
            <a:srgbClr val="4C5F3F">
              <a:alpha val="4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866F7E6-6165-4FD0-A83A-F1D8FC4D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90040"/>
            <a:ext cx="10515600" cy="1325563"/>
          </a:xfrm>
        </p:spPr>
        <p:txBody>
          <a:bodyPr/>
          <a:lstStyle/>
          <a:p>
            <a:r>
              <a:rPr lang="da-DK" dirty="0"/>
              <a:t>7 TILTAG DER SKABER MERE VILD NATUR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AE1A77-576A-47DA-BB89-68BA95D90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885054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Regel </a:t>
            </a:r>
            <a:r>
              <a:rPr lang="da-DK" dirty="0" err="1"/>
              <a:t>nr</a:t>
            </a:r>
            <a:r>
              <a:rPr lang="da-DK" dirty="0"/>
              <a:t> 1: </a:t>
            </a:r>
          </a:p>
          <a:p>
            <a:pPr marL="0" indent="0">
              <a:buNone/>
            </a:pPr>
            <a:r>
              <a:rPr lang="da-DK" dirty="0"/>
              <a:t>Undgå sprøjtegifte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Regel </a:t>
            </a:r>
            <a:r>
              <a:rPr lang="da-DK" dirty="0" err="1"/>
              <a:t>nr</a:t>
            </a:r>
            <a:r>
              <a:rPr lang="da-DK" dirty="0"/>
              <a:t> 2:</a:t>
            </a:r>
          </a:p>
          <a:p>
            <a:pPr marL="0" indent="0">
              <a:buNone/>
            </a:pPr>
            <a:r>
              <a:rPr lang="da-DK" dirty="0"/>
              <a:t>Undgå at gøde din have </a:t>
            </a:r>
          </a:p>
          <a:p>
            <a:pPr marL="0" indent="0">
              <a:buNone/>
            </a:pPr>
            <a:r>
              <a:rPr lang="da-DK" dirty="0"/>
              <a:t>(undtagen i køkkenhaven)</a:t>
            </a:r>
          </a:p>
          <a:p>
            <a:endParaRPr lang="da-DK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268969-1839-4233-B8B7-DD503667F0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8686" y="0"/>
            <a:ext cx="5075614" cy="6889768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103DC4DD-7DD4-4290-8407-E4F5262D442E}"/>
              </a:ext>
            </a:extLst>
          </p:cNvPr>
          <p:cNvSpPr txBox="1"/>
          <p:nvPr/>
        </p:nvSpPr>
        <p:spPr>
          <a:xfrm>
            <a:off x="5118099" y="1397000"/>
            <a:ext cx="73278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da-DK" sz="5400" dirty="0">
                <a:solidFill>
                  <a:schemeClr val="bg1"/>
                </a:solidFill>
                <a:latin typeface="Century Gothic" panose="020B0502020202020204" pitchFamily="34" charset="0"/>
              </a:rPr>
              <a:t>VILD NATUR </a:t>
            </a:r>
          </a:p>
          <a:p>
            <a:pPr lvl="2"/>
            <a:r>
              <a:rPr lang="da-DK" sz="5400" dirty="0">
                <a:solidFill>
                  <a:schemeClr val="bg1"/>
                </a:solidFill>
                <a:latin typeface="Century Gothic" panose="020B0502020202020204" pitchFamily="34" charset="0"/>
              </a:rPr>
              <a:t>HVOR DU BOR</a:t>
            </a:r>
          </a:p>
        </p:txBody>
      </p:sp>
    </p:spTree>
    <p:extLst>
      <p:ext uri="{BB962C8B-B14F-4D97-AF65-F5344CB8AC3E}">
        <p14:creationId xmlns:p14="http://schemas.microsoft.com/office/powerpoint/2010/main" val="39060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B4F65086-EE84-41DD-AAD0-D026A68AAD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C5F3F">
              <a:alpha val="4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93549D25-9CA4-43C3-B55A-F89856787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83" y="-54476"/>
            <a:ext cx="3464775" cy="3421526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5B1A22E-385B-423A-97F4-917ECE850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284" y="3580291"/>
            <a:ext cx="3464775" cy="3459950"/>
          </a:xfrm>
          <a:prstGeom prst="rect">
            <a:avLst/>
          </a:prstGeom>
        </p:spPr>
      </p:pic>
      <p:pic>
        <p:nvPicPr>
          <p:cNvPr id="9" name="Pladsholder til indhold 11">
            <a:extLst>
              <a:ext uri="{FF2B5EF4-FFF2-40B4-BE49-F238E27FC236}">
                <a16:creationId xmlns:a16="http://schemas.microsoft.com/office/drawing/2014/main" id="{94D84E51-32C0-41CB-B725-A8B5492B2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8722231" y="3580291"/>
            <a:ext cx="3435854" cy="3459949"/>
          </a:xfr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F08946B2-3E60-4EE6-A2F2-4E56AEA42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8316" y="0"/>
            <a:ext cx="3503684" cy="3367050"/>
          </a:xfrm>
          <a:prstGeom prst="rect">
            <a:avLst/>
          </a:prstGeom>
        </p:spPr>
      </p:pic>
      <p:sp>
        <p:nvSpPr>
          <p:cNvPr id="3" name="Tekstfelt 2">
            <a:extLst>
              <a:ext uri="{FF2B5EF4-FFF2-40B4-BE49-F238E27FC236}">
                <a16:creationId xmlns:a16="http://schemas.microsoft.com/office/drawing/2014/main" id="{536FFE40-10B0-4F0D-84A7-E838FB7E1EB2}"/>
              </a:ext>
            </a:extLst>
          </p:cNvPr>
          <p:cNvSpPr txBox="1"/>
          <p:nvPr/>
        </p:nvSpPr>
        <p:spPr>
          <a:xfrm>
            <a:off x="209550" y="2457450"/>
            <a:ext cx="466347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da-DK" sz="4000" dirty="0">
                <a:solidFill>
                  <a:schemeClr val="bg1"/>
                </a:solidFill>
              </a:rPr>
              <a:t>FOREDRAG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a-DK" sz="4000" dirty="0">
                <a:solidFill>
                  <a:schemeClr val="bg1"/>
                </a:solidFill>
              </a:rPr>
              <a:t>MATERIALER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a-DK" sz="4000" dirty="0">
                <a:solidFill>
                  <a:schemeClr val="bg1"/>
                </a:solidFill>
              </a:rPr>
              <a:t>FLYERS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a-DK" sz="4000" dirty="0">
                <a:solidFill>
                  <a:schemeClr val="bg1"/>
                </a:solidFill>
              </a:rPr>
              <a:t>NETVÆRKSMØDER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da-DK" sz="4000" dirty="0">
                <a:solidFill>
                  <a:schemeClr val="bg1"/>
                </a:solidFill>
              </a:rPr>
              <a:t>200 VILD HAVEMENTORER</a:t>
            </a:r>
          </a:p>
        </p:txBody>
      </p:sp>
    </p:spTree>
    <p:extLst>
      <p:ext uri="{BB962C8B-B14F-4D97-AF65-F5344CB8AC3E}">
        <p14:creationId xmlns:p14="http://schemas.microsoft.com/office/powerpoint/2010/main" val="4099710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ild natur hvor du bor | Vores Natur">
            <a:extLst>
              <a:ext uri="{FF2B5EF4-FFF2-40B4-BE49-F238E27FC236}">
                <a16:creationId xmlns:a16="http://schemas.microsoft.com/office/drawing/2014/main" id="{894075B2-DE18-4AC0-86CA-A96610998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781" y="737641"/>
            <a:ext cx="4893527" cy="1217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Spejderne">
            <a:extLst>
              <a:ext uri="{FF2B5EF4-FFF2-40B4-BE49-F238E27FC236}">
                <a16:creationId xmlns:a16="http://schemas.microsoft.com/office/drawing/2014/main" id="{946B9BA9-FE0A-4570-82AE-0D6186F817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781" y="2897175"/>
            <a:ext cx="5557024" cy="1063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Dyrenes beskyttelse om halalslagtning | Just Halal">
            <a:extLst>
              <a:ext uri="{FF2B5EF4-FFF2-40B4-BE49-F238E27FC236}">
                <a16:creationId xmlns:a16="http://schemas.microsoft.com/office/drawing/2014/main" id="{B4F642C4-91B5-49CA-B665-A6F03EF529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8694" y="465000"/>
            <a:ext cx="5287536" cy="186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OF's logo">
            <a:extLst>
              <a:ext uri="{FF2B5EF4-FFF2-40B4-BE49-F238E27FC236}">
                <a16:creationId xmlns:a16="http://schemas.microsoft.com/office/drawing/2014/main" id="{B35582CD-7AA2-4EF8-86B9-781D789AD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54384" y="2190750"/>
            <a:ext cx="29718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3708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66F7E6-6165-4FD0-A83A-F1D8FC4D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90040"/>
            <a:ext cx="10515600" cy="1325563"/>
          </a:xfrm>
        </p:spPr>
        <p:txBody>
          <a:bodyPr/>
          <a:lstStyle/>
          <a:p>
            <a:r>
              <a:rPr lang="da-DK" dirty="0"/>
              <a:t>7 TILTAG DER SKABER MERE VILD NATUR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2AE1A77-576A-47DA-BB89-68BA95D90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885054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Regel </a:t>
            </a:r>
            <a:r>
              <a:rPr lang="da-DK" dirty="0" err="1"/>
              <a:t>nr</a:t>
            </a:r>
            <a:r>
              <a:rPr lang="da-DK" dirty="0"/>
              <a:t> 1: </a:t>
            </a:r>
          </a:p>
          <a:p>
            <a:pPr marL="0" indent="0">
              <a:buNone/>
            </a:pPr>
            <a:r>
              <a:rPr lang="da-DK" dirty="0"/>
              <a:t>Undgå sprøjtegifte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Regel </a:t>
            </a:r>
            <a:r>
              <a:rPr lang="da-DK" dirty="0" err="1"/>
              <a:t>nr</a:t>
            </a:r>
            <a:r>
              <a:rPr lang="da-DK" dirty="0"/>
              <a:t> 2:</a:t>
            </a:r>
          </a:p>
          <a:p>
            <a:pPr marL="0" indent="0">
              <a:buNone/>
            </a:pPr>
            <a:r>
              <a:rPr lang="da-DK" dirty="0"/>
              <a:t>Undgå at gøde din have </a:t>
            </a:r>
          </a:p>
          <a:p>
            <a:pPr marL="0" indent="0">
              <a:buNone/>
            </a:pPr>
            <a:r>
              <a:rPr lang="da-DK" dirty="0"/>
              <a:t>(undtagen i køkkenhaven)</a:t>
            </a:r>
          </a:p>
          <a:p>
            <a:endParaRPr lang="da-DK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268969-1839-4233-B8B7-DD503667F0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8686" y="0"/>
            <a:ext cx="5075614" cy="6889768"/>
          </a:xfrm>
          <a:prstGeom prst="rect">
            <a:avLst/>
          </a:prstGeom>
        </p:spPr>
      </p:pic>
      <p:pic>
        <p:nvPicPr>
          <p:cNvPr id="4" name="Picture 2" descr="Ingen tilgængelig beskrivelse.">
            <a:extLst>
              <a:ext uri="{FF2B5EF4-FFF2-40B4-BE49-F238E27FC236}">
                <a16:creationId xmlns:a16="http://schemas.microsoft.com/office/drawing/2014/main" id="{73D4B525-5DD1-497D-9C7E-AFFE093AE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4449" y="0"/>
            <a:ext cx="3257551" cy="325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id="{A65334F3-DD54-4EAD-8C4B-4B89939780B8}"/>
              </a:ext>
            </a:extLst>
          </p:cNvPr>
          <p:cNvSpPr/>
          <p:nvPr/>
        </p:nvSpPr>
        <p:spPr>
          <a:xfrm>
            <a:off x="6597569" y="2524107"/>
            <a:ext cx="3965654" cy="614412"/>
          </a:xfrm>
          <a:prstGeom prst="rect">
            <a:avLst/>
          </a:prstGeom>
          <a:solidFill>
            <a:schemeClr val="accent6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latin typeface="Century Gothic" panose="020B0502020202020204" pitchFamily="34" charset="0"/>
              </a:rPr>
              <a:t>SIGNE SCHRØDER</a:t>
            </a:r>
          </a:p>
        </p:txBody>
      </p:sp>
      <p:pic>
        <p:nvPicPr>
          <p:cNvPr id="9" name="Picture 2" descr="Hylder det uperfekte i haven: Katrine kan blive træt i hovedet af ...">
            <a:extLst>
              <a:ext uri="{FF2B5EF4-FFF2-40B4-BE49-F238E27FC236}">
                <a16:creationId xmlns:a16="http://schemas.microsoft.com/office/drawing/2014/main" id="{94223E99-1121-4151-93BC-BDC888965C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34448" y="3954071"/>
            <a:ext cx="3257551" cy="2935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">
            <a:extLst>
              <a:ext uri="{FF2B5EF4-FFF2-40B4-BE49-F238E27FC236}">
                <a16:creationId xmlns:a16="http://schemas.microsoft.com/office/drawing/2014/main" id="{E0B5CCE0-AA5E-4E5F-B740-0A0CB92C2D0C}"/>
              </a:ext>
            </a:extLst>
          </p:cNvPr>
          <p:cNvSpPr/>
          <p:nvPr/>
        </p:nvSpPr>
        <p:spPr>
          <a:xfrm>
            <a:off x="6597570" y="6229251"/>
            <a:ext cx="3965653" cy="547737"/>
          </a:xfrm>
          <a:prstGeom prst="rect">
            <a:avLst/>
          </a:prstGeom>
          <a:solidFill>
            <a:schemeClr val="accent6">
              <a:lumMod val="7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sz="2000" dirty="0">
                <a:latin typeface="Century Gothic" panose="020B0502020202020204" pitchFamily="34" charset="0"/>
              </a:rPr>
              <a:t>KATRINE TURNER, BIOLOG</a:t>
            </a:r>
          </a:p>
        </p:txBody>
      </p:sp>
    </p:spTree>
    <p:extLst>
      <p:ext uri="{BB962C8B-B14F-4D97-AF65-F5344CB8AC3E}">
        <p14:creationId xmlns:p14="http://schemas.microsoft.com/office/powerpoint/2010/main" val="426233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0A4CDE-8EB1-4D0B-8874-8C7F718BE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A345DE7-4358-4269-976E-5127BF3C5A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873" y="130233"/>
            <a:ext cx="3303901" cy="179534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C06E9253-74EA-49AD-90F8-696FFD210C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145" y="2305022"/>
            <a:ext cx="3388629" cy="2053684"/>
          </a:xfrm>
          <a:prstGeom prst="rect">
            <a:avLst/>
          </a:prstGeom>
        </p:spPr>
      </p:pic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045A00E-D0BA-4E5C-9B16-DE4A1832D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873" y="4692793"/>
            <a:ext cx="3303901" cy="191440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B1C996AA-C527-45DE-9044-87268D9C6E7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2927" y="130233"/>
            <a:ext cx="3211551" cy="1818403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23EC5BB1-3728-47FC-816B-94842D973D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6197"/>
            <a:ext cx="12192000" cy="689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5603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5902AA7E-E6B0-4485-9B7D-E6E509A933C8}"/>
              </a:ext>
            </a:extLst>
          </p:cNvPr>
          <p:cNvSpPr/>
          <p:nvPr/>
        </p:nvSpPr>
        <p:spPr>
          <a:xfrm>
            <a:off x="-188686" y="0"/>
            <a:ext cx="12380686" cy="6858000"/>
          </a:xfrm>
          <a:prstGeom prst="rect">
            <a:avLst/>
          </a:prstGeom>
          <a:solidFill>
            <a:srgbClr val="4C5F3F">
              <a:alpha val="4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9268969-1839-4233-B8B7-DD503667F0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8686" y="0"/>
            <a:ext cx="5075614" cy="6889768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C9EC46A9-BFD6-410C-B561-E4756F571DE2}"/>
              </a:ext>
            </a:extLst>
          </p:cNvPr>
          <p:cNvSpPr txBox="1"/>
          <p:nvPr/>
        </p:nvSpPr>
        <p:spPr>
          <a:xfrm>
            <a:off x="5648445" y="1099595"/>
            <a:ext cx="618088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NU HAR VI 450 VILD- HAVEMENTORER I LANDSDÆKKENDE NETVÆRK!</a:t>
            </a:r>
            <a:endParaRPr lang="da-DK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23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ld natur hvor du bor | Vores Natur">
            <a:extLst>
              <a:ext uri="{FF2B5EF4-FFF2-40B4-BE49-F238E27FC236}">
                <a16:creationId xmlns:a16="http://schemas.microsoft.com/office/drawing/2014/main" id="{70B8B293-E121-4021-A72C-059CB1920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65305E4D-F63B-4A34-BEA6-D19EA91F62FA}"/>
              </a:ext>
            </a:extLst>
          </p:cNvPr>
          <p:cNvSpPr txBox="1"/>
          <p:nvPr/>
        </p:nvSpPr>
        <p:spPr>
          <a:xfrm>
            <a:off x="2604304" y="2488557"/>
            <a:ext cx="65368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DIALOG MED ANDRE GRØNNE FORENINGER</a:t>
            </a:r>
            <a:endParaRPr lang="da-DK" sz="4000" dirty="0"/>
          </a:p>
        </p:txBody>
      </p:sp>
    </p:spTree>
    <p:extLst>
      <p:ext uri="{BB962C8B-B14F-4D97-AF65-F5344CB8AC3E}">
        <p14:creationId xmlns:p14="http://schemas.microsoft.com/office/powerpoint/2010/main" val="2870554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Vild natur hvor du bor | Vores Natur">
            <a:extLst>
              <a:ext uri="{FF2B5EF4-FFF2-40B4-BE49-F238E27FC236}">
                <a16:creationId xmlns:a16="http://schemas.microsoft.com/office/drawing/2014/main" id="{70B8B293-E121-4021-A72C-059CB1920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felt 4">
            <a:extLst>
              <a:ext uri="{FF2B5EF4-FFF2-40B4-BE49-F238E27FC236}">
                <a16:creationId xmlns:a16="http://schemas.microsoft.com/office/drawing/2014/main" id="{65305E4D-F63B-4A34-BEA6-D19EA91F62FA}"/>
              </a:ext>
            </a:extLst>
          </p:cNvPr>
          <p:cNvSpPr txBox="1"/>
          <p:nvPr/>
        </p:nvSpPr>
        <p:spPr>
          <a:xfrm>
            <a:off x="2530515" y="2479032"/>
            <a:ext cx="653680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LANDSFORENINGEN ØKOSAMFUND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LANDSFORENINGEN ØKOLOGISK BYGGERI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PERMAKULTUR DANMARK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FRØSAMLERNE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ØKOLOGIENS HAVE</a:t>
            </a:r>
          </a:p>
          <a:p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35753220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>
            <a:extLst>
              <a:ext uri="{FF2B5EF4-FFF2-40B4-BE49-F238E27FC236}">
                <a16:creationId xmlns:a16="http://schemas.microsoft.com/office/drawing/2014/main" id="{3EC5515B-D049-4257-BBDA-CBAC727126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3" r="30408" b="89454"/>
          <a:stretch/>
        </p:blipFill>
        <p:spPr>
          <a:xfrm>
            <a:off x="1238492" y="937550"/>
            <a:ext cx="9367540" cy="159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4002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88E06521-8656-4C51-9320-C8A22258B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127" y="1521539"/>
            <a:ext cx="7735746" cy="5336461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AAE66416-0A45-4D91-98E1-EBADCC5AFB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3" r="30408" b="89454"/>
          <a:stretch/>
        </p:blipFill>
        <p:spPr>
          <a:xfrm>
            <a:off x="0" y="0"/>
            <a:ext cx="6944810" cy="118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5282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D16D785F-FA71-448B-B373-347FB236C5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9" b="9366"/>
          <a:stretch/>
        </p:blipFill>
        <p:spPr>
          <a:xfrm>
            <a:off x="3138693" y="1377387"/>
            <a:ext cx="2427978" cy="4239280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2844D6B0-0A9D-4FCC-8D18-DB8EB70E92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3"/>
          <a:stretch/>
        </p:blipFill>
        <p:spPr>
          <a:xfrm>
            <a:off x="277799" y="1377387"/>
            <a:ext cx="2427977" cy="498868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03ED710-56FA-41A6-8029-6685AD6655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1"/>
          <a:stretch/>
        </p:blipFill>
        <p:spPr>
          <a:xfrm>
            <a:off x="5959256" y="1377387"/>
            <a:ext cx="2648752" cy="5324355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C328F093-C245-486C-824E-4E4BE0FD7DC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21"/>
          <a:stretch/>
        </p:blipFill>
        <p:spPr>
          <a:xfrm>
            <a:off x="9040925" y="1377387"/>
            <a:ext cx="2648752" cy="5324355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27439C79-883B-40B0-8A17-732D33FC0A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3" r="30408" b="89454"/>
          <a:stretch/>
        </p:blipFill>
        <p:spPr>
          <a:xfrm>
            <a:off x="0" y="0"/>
            <a:ext cx="6944810" cy="118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620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AAE66416-0A45-4D91-98E1-EBADCC5AFB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3" r="30408" b="89454"/>
          <a:stretch/>
        </p:blipFill>
        <p:spPr>
          <a:xfrm>
            <a:off x="0" y="0"/>
            <a:ext cx="6944810" cy="1184194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1FEFC0FA-CD4D-4643-B29F-CFDAF4D9D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856" y="1435261"/>
            <a:ext cx="5569097" cy="5341626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8692F812-D1AE-41BA-A5B0-E1208CEE51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248" y="1435261"/>
            <a:ext cx="4833895" cy="543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426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395E4F-D001-4DBA-83ED-BAA32B2152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629882" y="2123440"/>
            <a:ext cx="11379238" cy="1305560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0D3B3A"/>
                </a:solidFill>
                <a:latin typeface="Century Gothic" panose="020B0502020202020204" pitchFamily="34" charset="0"/>
              </a:rPr>
              <a:t>Ét</a:t>
            </a:r>
            <a:r>
              <a:rPr lang="en-US" sz="66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 samlet brand</a:t>
            </a:r>
            <a:endParaRPr lang="da-DK" sz="6600" b="1" dirty="0">
              <a:solidFill>
                <a:srgbClr val="0D3B3A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2" descr="Vild natur hvor du bor | Vores Natur">
            <a:extLst>
              <a:ext uri="{FF2B5EF4-FFF2-40B4-BE49-F238E27FC236}">
                <a16:creationId xmlns:a16="http://schemas.microsoft.com/office/drawing/2014/main" id="{3DBD167A-48C5-4851-9BD7-94E13D44E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3688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0A4CDE-8EB1-4D0B-8874-8C7F718BE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819991-6C0C-453D-988D-A8919DAD0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B3AA24D8-6721-45D9-8B31-FEA6FF13B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9210" y="-32840"/>
            <a:ext cx="12281210" cy="68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5380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0A4CDE-8EB1-4D0B-8874-8C7F718BE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8819991-6C0C-453D-988D-A8919DAD0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A345DE7-4358-4269-976E-5127BF3C5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204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25764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FCCF4E-A7B5-41E3-9AC8-AA262DFD5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F00250E7-CEA8-4680-9D87-1E7136D64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3207BF3-AEC1-4266-9E1C-6E7B3F669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990563" cy="690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366850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0A4CDE-8EB1-4D0B-8874-8C7F718BE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A345DE7-4358-4269-976E-5127BF3C5A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873" y="130233"/>
            <a:ext cx="3303901" cy="179534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C06E9253-74EA-49AD-90F8-696FFD210CE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145" y="2305022"/>
            <a:ext cx="3388629" cy="2053684"/>
          </a:xfrm>
          <a:prstGeom prst="rect">
            <a:avLst/>
          </a:prstGeom>
        </p:spPr>
      </p:pic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F045A00E-D0BA-4E5C-9B16-DE4A1832D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10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53571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24BE1B9-1F93-4D64-821F-F6F7A3AF2A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7" t="33611" r="30234" b="7500"/>
          <a:stretch/>
        </p:blipFill>
        <p:spPr>
          <a:xfrm>
            <a:off x="2453832" y="1557310"/>
            <a:ext cx="10082277" cy="4913661"/>
          </a:xfrm>
          <a:prstGeom prst="rect">
            <a:avLst/>
          </a:prstGeom>
        </p:spPr>
      </p:pic>
      <p:pic>
        <p:nvPicPr>
          <p:cNvPr id="5" name="Picture 2" descr="Vild natur hvor du bor | Vores Natur">
            <a:extLst>
              <a:ext uri="{FF2B5EF4-FFF2-40B4-BE49-F238E27FC236}">
                <a16:creationId xmlns:a16="http://schemas.microsoft.com/office/drawing/2014/main" id="{6E90482A-1F61-41E4-B25C-E6A8772CAF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25351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9605B798-7374-43D5-AD4C-0E2D2094A5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3289" y="2249458"/>
            <a:ext cx="2667372" cy="3496163"/>
          </a:xfrm>
          <a:prstGeom prst="rect">
            <a:avLst/>
          </a:prstGeom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DD821F3B-B79B-4172-9519-48ED1B452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659" y="2316142"/>
            <a:ext cx="2619741" cy="3429479"/>
          </a:xfrm>
          <a:prstGeom prst="rect">
            <a:avLst/>
          </a:prstGeom>
        </p:spPr>
      </p:pic>
      <p:pic>
        <p:nvPicPr>
          <p:cNvPr id="7" name="Picture 2" descr="Vild natur hvor du bor | Vores Natur">
            <a:extLst>
              <a:ext uri="{FF2B5EF4-FFF2-40B4-BE49-F238E27FC236}">
                <a16:creationId xmlns:a16="http://schemas.microsoft.com/office/drawing/2014/main" id="{63D68800-7FE9-442B-8A6A-11BA55C58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181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9A345DE7-4358-4269-976E-5127BF3C5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67125"/>
            <a:ext cx="5872036" cy="3190875"/>
          </a:xfrm>
          <a:prstGeom prst="rect">
            <a:avLst/>
          </a:prstGeom>
        </p:spPr>
      </p:pic>
      <p:pic>
        <p:nvPicPr>
          <p:cNvPr id="5" name="Picture 2" descr="Vild natur hvor du bor | Vores Natur">
            <a:extLst>
              <a:ext uri="{FF2B5EF4-FFF2-40B4-BE49-F238E27FC236}">
                <a16:creationId xmlns:a16="http://schemas.microsoft.com/office/drawing/2014/main" id="{45AB54F2-1359-4C7B-BE26-6EEF6A53A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61A760FE-8C13-4FF3-AF7B-2080819C271A}"/>
              </a:ext>
            </a:extLst>
          </p:cNvPr>
          <p:cNvSpPr txBox="1">
            <a:spLocks/>
          </p:cNvSpPr>
          <p:nvPr/>
        </p:nvSpPr>
        <p:spPr>
          <a:xfrm flipH="1">
            <a:off x="3011806" y="1675765"/>
            <a:ext cx="9180194" cy="1067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Havenyt.dk</a:t>
            </a:r>
            <a:endParaRPr lang="da-DK" sz="6600" b="1" dirty="0">
              <a:solidFill>
                <a:srgbClr val="0D3B3A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536634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9A345DE7-4358-4269-976E-5127BF3C5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67125"/>
            <a:ext cx="5872036" cy="3190875"/>
          </a:xfrm>
          <a:prstGeom prst="rect">
            <a:avLst/>
          </a:prstGeom>
        </p:spPr>
      </p:pic>
      <p:pic>
        <p:nvPicPr>
          <p:cNvPr id="5" name="Picture 2" descr="Vild natur hvor du bor | Vores Natur">
            <a:extLst>
              <a:ext uri="{FF2B5EF4-FFF2-40B4-BE49-F238E27FC236}">
                <a16:creationId xmlns:a16="http://schemas.microsoft.com/office/drawing/2014/main" id="{45AB54F2-1359-4C7B-BE26-6EEF6A53A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61A760FE-8C13-4FF3-AF7B-2080819C271A}"/>
              </a:ext>
            </a:extLst>
          </p:cNvPr>
          <p:cNvSpPr txBox="1">
            <a:spLocks/>
          </p:cNvSpPr>
          <p:nvPr/>
        </p:nvSpPr>
        <p:spPr>
          <a:xfrm flipH="1">
            <a:off x="638174" y="2123440"/>
            <a:ext cx="11370945" cy="10674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700.000 </a:t>
            </a:r>
            <a:r>
              <a:rPr lang="en-US" sz="6600" b="1" dirty="0" err="1">
                <a:solidFill>
                  <a:srgbClr val="0D3B3A"/>
                </a:solidFill>
                <a:latin typeface="Century Gothic" panose="020B0502020202020204" pitchFamily="34" charset="0"/>
              </a:rPr>
              <a:t>flere</a:t>
            </a:r>
            <a:r>
              <a:rPr lang="en-US" sz="66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 </a:t>
            </a:r>
            <a:r>
              <a:rPr lang="en-US" sz="6600" b="1" dirty="0" err="1">
                <a:solidFill>
                  <a:srgbClr val="0D3B3A"/>
                </a:solidFill>
                <a:latin typeface="Century Gothic" panose="020B0502020202020204" pitchFamily="34" charset="0"/>
              </a:rPr>
              <a:t>besøg</a:t>
            </a:r>
            <a:r>
              <a:rPr lang="en-US" sz="66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 I 2020</a:t>
            </a:r>
            <a:endParaRPr lang="da-DK" sz="6600" b="1" dirty="0">
              <a:solidFill>
                <a:srgbClr val="0D3B3A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083404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ld natur hvor du bor | Vores Natur">
            <a:extLst>
              <a:ext uri="{FF2B5EF4-FFF2-40B4-BE49-F238E27FC236}">
                <a16:creationId xmlns:a16="http://schemas.microsoft.com/office/drawing/2014/main" id="{45AB54F2-1359-4C7B-BE26-6EEF6A53A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61A760FE-8C13-4FF3-AF7B-2080819C271A}"/>
              </a:ext>
            </a:extLst>
          </p:cNvPr>
          <p:cNvSpPr txBox="1">
            <a:spLocks/>
          </p:cNvSpPr>
          <p:nvPr/>
        </p:nvSpPr>
        <p:spPr>
          <a:xfrm flipH="1">
            <a:off x="3276600" y="1659537"/>
            <a:ext cx="3916585" cy="10674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TAK!</a:t>
            </a:r>
            <a:endParaRPr lang="da-DK" sz="8000" b="1" dirty="0">
              <a:solidFill>
                <a:srgbClr val="0D3B3A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044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ld natur hvor du bor | Vores Natur">
            <a:extLst>
              <a:ext uri="{FF2B5EF4-FFF2-40B4-BE49-F238E27FC236}">
                <a16:creationId xmlns:a16="http://schemas.microsoft.com/office/drawing/2014/main" id="{45AB54F2-1359-4C7B-BE26-6EEF6A53A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61A760FE-8C13-4FF3-AF7B-2080819C271A}"/>
              </a:ext>
            </a:extLst>
          </p:cNvPr>
          <p:cNvSpPr txBox="1">
            <a:spLocks/>
          </p:cNvSpPr>
          <p:nvPr/>
        </p:nvSpPr>
        <p:spPr>
          <a:xfrm flipH="1">
            <a:off x="3276600" y="1659537"/>
            <a:ext cx="3916585" cy="10674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solidFill>
                  <a:srgbClr val="0D3B3A"/>
                </a:solidFill>
                <a:latin typeface="Century Gothic" panose="020B0502020202020204" pitchFamily="34" charset="0"/>
              </a:rPr>
              <a:t>TAK TIL:</a:t>
            </a:r>
            <a:endParaRPr lang="da-DK" sz="8000" b="1" dirty="0">
              <a:solidFill>
                <a:srgbClr val="0D3B3A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484FE931-7384-4B07-B16E-E23382C89BDD}"/>
              </a:ext>
            </a:extLst>
          </p:cNvPr>
          <p:cNvSpPr txBox="1"/>
          <p:nvPr/>
        </p:nvSpPr>
        <p:spPr>
          <a:xfrm>
            <a:off x="3276600" y="2943225"/>
            <a:ext cx="7086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D3B3A"/>
                </a:solidFill>
              </a:rPr>
              <a:t>MEDARBEJDERE OG FREELANCERE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D3B3A"/>
                </a:solidFill>
              </a:rPr>
              <a:t>GAVEBIDRAG – HISTORISK FLOT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D3B3A"/>
                </a:solidFill>
              </a:rPr>
              <a:t>GREENSPEAK OG KUNDER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D3B3A"/>
                </a:solidFill>
              </a:rPr>
              <a:t>ANNONCØRERNE PÅ HAVENYT.DK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D3B3A"/>
                </a:solidFill>
              </a:rPr>
              <a:t>FRIVILLIGE, NETVÆRK, HAVEMENTORER, HAVEAMBASSADØRER, MEDLEMMER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D3B3A"/>
                </a:solidFill>
              </a:rPr>
              <a:t>BESTYRELSEN – SÆRLIGT OLE DALL OG INGER LISE KAMPP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D3B3A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D3B3A"/>
              </a:solidFill>
            </a:endParaRPr>
          </a:p>
          <a:p>
            <a:endParaRPr lang="da-DK" sz="2400" dirty="0">
              <a:solidFill>
                <a:srgbClr val="0D3B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817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123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ild natur hvor du bor | Vores Natur">
            <a:extLst>
              <a:ext uri="{FF2B5EF4-FFF2-40B4-BE49-F238E27FC236}">
                <a16:creationId xmlns:a16="http://schemas.microsoft.com/office/drawing/2014/main" id="{45AB54F2-1359-4C7B-BE26-6EEF6A53A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5798915" cy="14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388489E-AAAA-4A86-8E16-C69BC08A9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844" y="1443285"/>
            <a:ext cx="8092144" cy="520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947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65383</TotalTime>
  <Words>337</Words>
  <Application>Microsoft Office PowerPoint</Application>
  <PresentationFormat>Widescreen</PresentationFormat>
  <Paragraphs>88</Paragraphs>
  <Slides>37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37</vt:i4>
      </vt:variant>
    </vt:vector>
  </HeadingPairs>
  <TitlesOfParts>
    <vt:vector size="42" baseType="lpstr">
      <vt:lpstr>Arial</vt:lpstr>
      <vt:lpstr>Calibri</vt:lpstr>
      <vt:lpstr>Calibri Light</vt:lpstr>
      <vt:lpstr>Century Gothic</vt:lpstr>
      <vt:lpstr>Office-tema</vt:lpstr>
      <vt:lpstr>VELKOMMEN TIL  GENERALFORSAMLING I LANDSFORENINGN PRAKTISK ØKOLOGI  2021</vt:lpstr>
      <vt:lpstr>PowerPoint-præsentation</vt:lpstr>
      <vt:lpstr>BESTYRELSEN BERETNING 2020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7 TILTAG DER SKABER MERE VILD NATUR</vt:lpstr>
      <vt:lpstr>PowerPoint-præsentation</vt:lpstr>
      <vt:lpstr>PowerPoint-præsentation</vt:lpstr>
      <vt:lpstr>7 TILTAG DER SKABER MERE VILD NATUR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Ét samlet brand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Vild natur hvor du bor</dc:title>
  <dc:creator>Signe Schrøder</dc:creator>
  <cp:lastModifiedBy>Signe Schrøder</cp:lastModifiedBy>
  <cp:revision>214</cp:revision>
  <dcterms:created xsi:type="dcterms:W3CDTF">2020-07-30T06:40:19Z</dcterms:created>
  <dcterms:modified xsi:type="dcterms:W3CDTF">2021-03-20T08:55:37Z</dcterms:modified>
</cp:coreProperties>
</file>